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62" r:id="rId5"/>
    <p:sldId id="259" r:id="rId6"/>
    <p:sldId id="260" r:id="rId7"/>
    <p:sldId id="263" r:id="rId8"/>
    <p:sldId id="264" r:id="rId9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sz="2800" b="1" smtClean="0">
                <a:solidFill>
                  <a:srgbClr val="0099FF"/>
                </a:solidFill>
              </a:rPr>
              <a:t>智慧课堂案例</a:t>
            </a:r>
            <a:r>
              <a:rPr lang="zh-CN" altLang="en-US" sz="2800" smtClean="0"/>
              <a:t>：认识立体图形</a:t>
            </a:r>
            <a:endParaRPr lang="zh-CN" altLang="en-US" sz="2800" smtClean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9750" y="1844674"/>
            <a:ext cx="7818464" cy="4013217"/>
          </a:xfrm>
        </p:spPr>
        <p:txBody>
          <a:bodyPr>
            <a:normAutofit fontScale="47500" lnSpcReduction="20000"/>
          </a:bodyPr>
          <a:lstStyle/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zh-CN" sz="6700">
                <a:solidFill>
                  <a:srgbClr val="FF0000"/>
                </a:solidFill>
              </a:rPr>
              <a:t>教学目标</a:t>
            </a:r>
            <a:r>
              <a:rPr lang="zh-CN" altLang="zh-CN" sz="6700" smtClean="0"/>
              <a:t>：</a:t>
            </a:r>
            <a:endParaRPr lang="zh-CN" altLang="zh-CN" sz="6700"/>
          </a:p>
          <a:p>
            <a:r>
              <a:rPr lang="zh-CN" altLang="en-US" sz="6700" smtClean="0"/>
              <a:t>１</a:t>
            </a:r>
            <a:r>
              <a:rPr lang="en-US" sz="6700" smtClean="0"/>
              <a:t>.</a:t>
            </a:r>
            <a:r>
              <a:rPr lang="zh-CN" altLang="en-US" sz="6700" smtClean="0"/>
              <a:t>通过操作和观察，使学生初步认识长方体、正方体、圆柱、球；知道它们的名称；会辩认识这几种物体和图形。</a:t>
            </a:r>
            <a:endParaRPr lang="zh-CN" altLang="en-US" sz="6700" smtClean="0"/>
          </a:p>
          <a:p>
            <a:r>
              <a:rPr lang="en-US" sz="6700" smtClean="0"/>
              <a:t>2. </a:t>
            </a:r>
            <a:r>
              <a:rPr lang="zh-CN" altLang="en-US" sz="6700" smtClean="0"/>
              <a:t>培养学生动手操作、观察能力，初步建立空间观念。</a:t>
            </a:r>
            <a:endParaRPr lang="zh-CN" altLang="en-US" sz="6700" smtClean="0"/>
          </a:p>
          <a:p>
            <a:r>
              <a:rPr lang="en-US" sz="6700" smtClean="0"/>
              <a:t>3. </a:t>
            </a:r>
            <a:r>
              <a:rPr lang="zh-CN" altLang="en-US" sz="6700" smtClean="0"/>
              <a:t>通过学生活动，激发学习兴趣，培养学生合作、探究和创新意识。</a:t>
            </a:r>
            <a:endParaRPr lang="zh-CN" altLang="en-US" sz="6700" smtClean="0"/>
          </a:p>
          <a:p>
            <a:pPr marL="0" indent="0">
              <a:buFontTx/>
              <a:buNone/>
              <a:defRPr/>
            </a:pPr>
            <a:endParaRPr lang="zh-CN" altLang="en-US" sz="28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836613"/>
            <a:ext cx="8229600" cy="452596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zh-CN">
                <a:solidFill>
                  <a:srgbClr val="C00000"/>
                </a:solidFill>
              </a:rPr>
              <a:t>教学过程：</a:t>
            </a:r>
            <a:endParaRPr lang="zh-CN" altLang="zh-CN">
              <a:solidFill>
                <a:srgbClr val="C00000"/>
              </a:solidFill>
            </a:endParaRPr>
          </a:p>
          <a:p>
            <a:pPr>
              <a:defRPr/>
            </a:pPr>
            <a:r>
              <a:rPr lang="zh-CN" altLang="zh-CN" b="1"/>
              <a:t>一</a:t>
            </a:r>
            <a:r>
              <a:rPr lang="en-US" altLang="zh-CN" b="1"/>
              <a:t>. </a:t>
            </a:r>
            <a:r>
              <a:rPr lang="zh-CN" altLang="zh-CN" b="1"/>
              <a:t>创设情境，引出问题。</a:t>
            </a:r>
            <a:endParaRPr lang="zh-CN" altLang="zh-CN"/>
          </a:p>
          <a:p>
            <a:pPr marL="0" indent="0">
              <a:buFontTx/>
              <a:buNone/>
              <a:defRPr/>
            </a:pPr>
            <a:r>
              <a:rPr lang="zh-CN" altLang="zh-CN" sz="2400"/>
              <a:t>１</a:t>
            </a:r>
            <a:r>
              <a:rPr lang="en-US" altLang="zh-CN" sz="2400"/>
              <a:t>. </a:t>
            </a:r>
            <a:r>
              <a:rPr lang="zh-CN" altLang="en-US" sz="2400" smtClean="0"/>
              <a:t>利用本项目的数学教学平台分数学习工具：</a:t>
            </a:r>
            <a:r>
              <a:rPr lang="zh-CN" altLang="zh-CN" sz="2400" smtClean="0"/>
              <a:t>（出示</a:t>
            </a:r>
            <a:r>
              <a:rPr lang="zh-CN" altLang="en-US" sz="2400" smtClean="0"/>
              <a:t>生活中的立体图形）</a:t>
            </a:r>
            <a:r>
              <a:rPr lang="zh-CN" altLang="zh-CN" sz="2400" smtClean="0"/>
              <a:t>从</a:t>
            </a:r>
            <a:r>
              <a:rPr lang="zh-CN" altLang="zh-CN" sz="2400"/>
              <a:t>屏幕上</a:t>
            </a:r>
            <a:r>
              <a:rPr lang="zh-CN" altLang="zh-CN" sz="2400" smtClean="0"/>
              <a:t>你</a:t>
            </a:r>
            <a:r>
              <a:rPr lang="zh-CN" altLang="en-US" sz="2400" smtClean="0"/>
              <a:t>看到了</a:t>
            </a:r>
            <a:r>
              <a:rPr lang="zh-CN" altLang="zh-CN" sz="2400" smtClean="0"/>
              <a:t>了</a:t>
            </a:r>
            <a:r>
              <a:rPr lang="zh-CN" altLang="zh-CN" sz="2400"/>
              <a:t>什么</a:t>
            </a:r>
            <a:r>
              <a:rPr lang="zh-CN" altLang="zh-CN" sz="2400" smtClean="0"/>
              <a:t>？</a:t>
            </a:r>
            <a:r>
              <a:rPr lang="zh-CN" altLang="en-US" sz="2400" smtClean="0"/>
              <a:t>你能将它们分类吗？</a:t>
            </a:r>
            <a:endParaRPr lang="en-US" altLang="zh-CN" sz="2400" smtClean="0"/>
          </a:p>
          <a:p>
            <a:pPr>
              <a:defRPr/>
            </a:pPr>
            <a:endParaRPr lang="en-US" altLang="zh-CN" sz="1800"/>
          </a:p>
          <a:p>
            <a:pPr>
              <a:defRPr/>
            </a:pPr>
            <a:endParaRPr lang="en-US" altLang="zh-CN" sz="1800" smtClean="0"/>
          </a:p>
          <a:p>
            <a:pPr>
              <a:defRPr/>
            </a:pPr>
            <a:endParaRPr lang="en-US" altLang="zh-CN" sz="1800"/>
          </a:p>
          <a:p>
            <a:pPr>
              <a:defRPr/>
            </a:pPr>
            <a:endParaRPr lang="en-US" altLang="zh-CN" sz="1800" smtClean="0"/>
          </a:p>
          <a:p>
            <a:pPr>
              <a:defRPr/>
            </a:pPr>
            <a:endParaRPr lang="en-US" altLang="zh-CN" sz="1800"/>
          </a:p>
          <a:p>
            <a:pPr>
              <a:defRPr/>
            </a:pPr>
            <a:endParaRPr lang="en-US" altLang="zh-CN" sz="1800" smtClean="0"/>
          </a:p>
          <a:p>
            <a:pPr marL="0" indent="0">
              <a:buFontTx/>
              <a:buNone/>
              <a:defRPr/>
            </a:pPr>
            <a:r>
              <a:rPr lang="en-US" altLang="zh-CN" sz="1800" smtClean="0"/>
              <a:t>                  </a:t>
            </a:r>
            <a:endParaRPr lang="zh-CN" altLang="zh-CN" sz="1800"/>
          </a:p>
          <a:p>
            <a:pPr>
              <a:defRPr/>
            </a:pPr>
            <a:endParaRPr lang="zh-CN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714348" y="3000372"/>
            <a:ext cx="792961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928726" y="571480"/>
            <a:ext cx="10501386" cy="846158"/>
          </a:xfrm>
        </p:spPr>
        <p:txBody>
          <a:bodyPr>
            <a:normAutofit fontScale="90000"/>
          </a:bodyPr>
          <a:lstStyle/>
          <a:p>
            <a:pPr marL="0" indent="0">
              <a:defRPr/>
            </a:pPr>
            <a:br>
              <a:rPr lang="en-US" altLang="zh-CN" smtClean="0"/>
            </a:br>
            <a:endParaRPr lang="zh-CN" alt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 bwMode="auto">
          <a:xfrm>
            <a:off x="857224" y="1857364"/>
            <a:ext cx="7058025" cy="3833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00034" y="857232"/>
            <a:ext cx="77867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2</a:t>
            </a:r>
            <a:r>
              <a:rPr lang="zh-CN" altLang="en-US" sz="2400" smtClean="0"/>
              <a:t>、将学习工具中的生活图形进行分类，老师或者学生操作</a:t>
            </a:r>
            <a:endParaRPr lang="zh-CN" altLang="en-US" sz="240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357167"/>
            <a:ext cx="8229600" cy="588012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zh-CN" altLang="zh-CN" sz="1800" smtClean="0"/>
          </a:p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zh-CN" b="1">
                <a:solidFill>
                  <a:srgbClr val="FF0000"/>
                </a:solidFill>
              </a:rPr>
              <a:t>二</a:t>
            </a:r>
            <a:r>
              <a:rPr lang="en-US" altLang="zh-CN" b="1">
                <a:solidFill>
                  <a:srgbClr val="FF0000"/>
                </a:solidFill>
              </a:rPr>
              <a:t>. </a:t>
            </a:r>
            <a:r>
              <a:rPr lang="zh-CN" altLang="zh-CN" b="1">
                <a:solidFill>
                  <a:srgbClr val="FF0000"/>
                </a:solidFill>
              </a:rPr>
              <a:t>动手操作，探索交流</a:t>
            </a:r>
            <a:r>
              <a:rPr lang="zh-CN" altLang="zh-CN" b="1"/>
              <a:t>。</a:t>
            </a:r>
            <a:endParaRPr lang="zh-CN" altLang="zh-CN"/>
          </a:p>
          <a:p>
            <a:pPr marL="0" indent="0">
              <a:buFontTx/>
              <a:buNone/>
              <a:defRPr/>
            </a:pPr>
            <a:r>
              <a:rPr lang="en-US" altLang="zh-CN"/>
              <a:t>   </a:t>
            </a:r>
            <a:r>
              <a:rPr lang="en-US" altLang="zh-CN" smtClean="0"/>
              <a:t>1.    </a:t>
            </a:r>
            <a:r>
              <a:rPr lang="zh-CN" altLang="en-US" smtClean="0"/>
              <a:t>让学生们自己动手操作，从分类好的图形中进行交流</a:t>
            </a:r>
            <a:endParaRPr lang="en-US" altLang="zh-CN" smtClean="0"/>
          </a:p>
          <a:p>
            <a:pPr marL="0" indent="0">
              <a:buFontTx/>
              <a:buNone/>
              <a:defRPr/>
            </a:pPr>
            <a:r>
              <a:rPr lang="en-US" altLang="zh-CN"/>
              <a:t> </a:t>
            </a:r>
            <a:r>
              <a:rPr lang="en-US" altLang="zh-CN" smtClean="0"/>
              <a:t>  2.    </a:t>
            </a:r>
            <a:r>
              <a:rPr lang="zh-CN" altLang="en-US" smtClean="0"/>
              <a:t>通过交流，理解各种立体图形的特征</a:t>
            </a:r>
            <a:endParaRPr lang="en-US" altLang="zh-CN" smtClean="0"/>
          </a:p>
          <a:p>
            <a:pPr marL="0" indent="0">
              <a:buFontTx/>
              <a:buNone/>
              <a:defRPr/>
            </a:pPr>
            <a:r>
              <a:rPr lang="zh-CN" altLang="en-US" smtClean="0"/>
              <a:t>［设计意图：充分调动学生学习的积极性，给学生提供充足的从事数学活动的机会，激发创新动力，在动手实践、交流讨论中探究新知，理解并掌握立体图形的特征，培养学生的探究能力和探究意识。］</a:t>
            </a:r>
            <a:endParaRPr lang="zh-CN" altLang="en-US" smtClean="0"/>
          </a:p>
          <a:p>
            <a:pPr marL="0" indent="0">
              <a:buFontTx/>
              <a:buNone/>
              <a:defRPr/>
            </a:pPr>
            <a:endParaRPr lang="zh-CN" altLang="en-US" sz="1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620713"/>
            <a:ext cx="8229600" cy="4525962"/>
          </a:xfrm>
        </p:spPr>
        <p:txBody>
          <a:bodyPr/>
          <a:lstStyle/>
          <a:p>
            <a:pPr>
              <a:buFont typeface="Wingdings" panose="05000000000000000000" pitchFamily="2" charset="2"/>
              <a:buChar char="l"/>
              <a:defRPr/>
            </a:pPr>
            <a:r>
              <a:rPr lang="zh-CN" altLang="zh-CN" b="1" smtClean="0">
                <a:solidFill>
                  <a:srgbClr val="FF0000"/>
                </a:solidFill>
              </a:rPr>
              <a:t>三</a:t>
            </a:r>
            <a:r>
              <a:rPr lang="en-US" altLang="zh-CN" b="1">
                <a:solidFill>
                  <a:srgbClr val="FF0000"/>
                </a:solidFill>
              </a:rPr>
              <a:t>. </a:t>
            </a:r>
            <a:r>
              <a:rPr lang="zh-CN" altLang="zh-CN" b="1">
                <a:solidFill>
                  <a:srgbClr val="FF0000"/>
                </a:solidFill>
              </a:rPr>
              <a:t>巩固练习，拓展深化。</a:t>
            </a:r>
            <a:endParaRPr lang="zh-CN" altLang="zh-CN" b="1">
              <a:solidFill>
                <a:srgbClr val="FF000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en-US" altLang="zh-CN" sz="1800" smtClean="0"/>
              <a:t>   </a:t>
            </a:r>
            <a:endParaRPr lang="zh-CN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428596" y="1428736"/>
            <a:ext cx="8358246" cy="451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357290" y="0"/>
            <a:ext cx="6715172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矩形 4"/>
          <p:cNvSpPr/>
          <p:nvPr/>
        </p:nvSpPr>
        <p:spPr>
          <a:xfrm>
            <a:off x="571472" y="5643578"/>
            <a:ext cx="80724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smtClean="0"/>
              <a:t>［设计意图：多层次的练习，帮助学生巩固新知，活跃思维。调动了学生学习的积极性和主动性］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defRPr/>
            </a:pPr>
            <a:r>
              <a:rPr lang="zh-CN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楷体_GB2312" pitchFamily="49" charset="-122"/>
              </a:rPr>
              <a:t>四、小结</a:t>
            </a:r>
            <a:endParaRPr lang="zh-CN" altLang="en-US" sz="3600" b="1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051720" y="2348880"/>
            <a:ext cx="5099473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/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5400" b="1" spc="5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宋体" panose="02010600030101010101" pitchFamily="2" charset="-122"/>
              </a:rPr>
              <a:t>你学到了什么？</a:t>
            </a:r>
            <a:endParaRPr lang="zh-CN" altLang="en-US" sz="5400" b="1" spc="5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1229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137900" y="125476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WPS 演示</Application>
  <PresentationFormat>On-screen Show (4:3)</PresentationFormat>
  <Paragraphs>39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6" baseType="lpstr">
      <vt:lpstr>Arial</vt:lpstr>
      <vt:lpstr>宋体</vt:lpstr>
      <vt:lpstr>Wingdings</vt:lpstr>
      <vt:lpstr>楷体_GB2312</vt:lpstr>
      <vt:lpstr>新宋体</vt:lpstr>
      <vt:lpstr>Calibri</vt:lpstr>
      <vt:lpstr>微软雅黑</vt:lpstr>
      <vt:lpstr>Arial Unicode MS</vt:lpstr>
      <vt:lpstr>Office 主题</vt:lpstr>
      <vt:lpstr>智慧课堂案例：认识立体图形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2021-07-29T23:21:00Z</cp:lastPrinted>
  <dcterms:created xsi:type="dcterms:W3CDTF">2021-07-29T23:21:00Z</dcterms:created>
  <dcterms:modified xsi:type="dcterms:W3CDTF">2021-11-08T04:59:27Z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04CC37CAA31C4F4AB47E2FA3D6119FC2</vt:lpwstr>
  </property>
  <property fmtid="{D5CDD505-2E9C-101B-9397-08002B2CF9AE}" pid="7" name="KSOProductBuildVer">
    <vt:lpwstr>2052-11.1.0.11045</vt:lpwstr>
  </property>
</Properties>
</file>